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31525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42882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54295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420440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460C4-8413-4C09-913E-D635D9C29B8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9464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460C4-8413-4C09-913E-D635D9C29B87}"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30296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460C4-8413-4C09-913E-D635D9C29B87}"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55226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460C4-8413-4C09-913E-D635D9C29B87}"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93957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460C4-8413-4C09-913E-D635D9C29B87}"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77482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460C4-8413-4C09-913E-D635D9C29B87}"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65567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460C4-8413-4C09-913E-D635D9C29B87}"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11237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460C4-8413-4C09-913E-D635D9C29B87}" type="datetimeFigureOut">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75DD2-BB9F-42D5-9A78-F50CC05312BF}" type="slidenum">
              <a:rPr lang="en-US" smtClean="0"/>
              <a:t>‹#›</a:t>
            </a:fld>
            <a:endParaRPr lang="en-US"/>
          </a:p>
        </p:txBody>
      </p:sp>
    </p:spTree>
    <p:extLst>
      <p:ext uri="{BB962C8B-B14F-4D97-AF65-F5344CB8AC3E}">
        <p14:creationId xmlns:p14="http://schemas.microsoft.com/office/powerpoint/2010/main" val="1160449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3928" y="476673"/>
            <a:ext cx="4534272" cy="1512168"/>
          </a:xfrm>
        </p:spPr>
        <p:txBody>
          <a:bodyPr>
            <a:normAutofit fontScale="90000"/>
          </a:bodyPr>
          <a:lstStyle/>
          <a:p>
            <a:r>
              <a:rPr lang="ar-EG" altLang="en-US" sz="2800" b="1" dirty="0" smtClean="0">
                <a:solidFill>
                  <a:schemeClr val="tx2">
                    <a:lumMod val="75000"/>
                  </a:schemeClr>
                </a:solidFill>
              </a:rPr>
              <a:t/>
            </a:r>
            <a:br>
              <a:rPr lang="ar-EG" altLang="en-US" sz="2800" b="1" dirty="0" smtClean="0">
                <a:solidFill>
                  <a:schemeClr val="tx2">
                    <a:lumMod val="75000"/>
                  </a:schemeClr>
                </a:solidFill>
              </a:rPr>
            </a:br>
            <a:r>
              <a:rPr lang="ar-EG" altLang="en-US" sz="2800" b="1" dirty="0" smtClean="0">
                <a:solidFill>
                  <a:schemeClr val="tx2">
                    <a:lumMod val="75000"/>
                  </a:schemeClr>
                </a:solidFill>
              </a:rPr>
              <a:t/>
            </a:r>
            <a:br>
              <a:rPr lang="ar-EG" altLang="en-US" sz="2800" b="1" dirty="0" smtClean="0">
                <a:solidFill>
                  <a:schemeClr val="tx2">
                    <a:lumMod val="75000"/>
                  </a:schemeClr>
                </a:solidFill>
              </a:rPr>
            </a:br>
            <a:r>
              <a:rPr lang="ar-EG" altLang="en-US" sz="2800" b="1" dirty="0" smtClean="0">
                <a:solidFill>
                  <a:schemeClr val="tx2">
                    <a:lumMod val="75000"/>
                  </a:schemeClr>
                </a:solidFill>
              </a:rPr>
              <a:t/>
            </a:r>
            <a:br>
              <a:rPr lang="ar-EG" altLang="en-US" sz="2800" b="1" dirty="0" smtClean="0">
                <a:solidFill>
                  <a:schemeClr val="tx2">
                    <a:lumMod val="75000"/>
                  </a:schemeClr>
                </a:solidFill>
              </a:rPr>
            </a:br>
            <a:r>
              <a:rPr lang="ar-EG" altLang="en-US" sz="2800" b="1" dirty="0" smtClean="0">
                <a:solidFill>
                  <a:schemeClr val="tx2">
                    <a:lumMod val="75000"/>
                  </a:schemeClr>
                </a:solidFill>
              </a:rPr>
              <a:t>جامعة بنها</a:t>
            </a:r>
            <a:br>
              <a:rPr lang="ar-EG" altLang="en-US" sz="2800" b="1" dirty="0" smtClean="0">
                <a:solidFill>
                  <a:schemeClr val="tx2">
                    <a:lumMod val="75000"/>
                  </a:schemeClr>
                </a:solidFill>
              </a:rPr>
            </a:br>
            <a:r>
              <a:rPr lang="ar-EG" altLang="en-US" sz="2800" b="1" dirty="0" smtClean="0">
                <a:solidFill>
                  <a:schemeClr val="tx2">
                    <a:lumMod val="75000"/>
                  </a:schemeClr>
                </a:solidFill>
              </a:rPr>
              <a:t>كلية التربية </a:t>
            </a:r>
            <a:br>
              <a:rPr lang="ar-EG" altLang="en-US" sz="2800" b="1" dirty="0" smtClean="0">
                <a:solidFill>
                  <a:schemeClr val="tx2">
                    <a:lumMod val="75000"/>
                  </a:schemeClr>
                </a:solidFill>
              </a:rPr>
            </a:br>
            <a:r>
              <a:rPr lang="ar-EG" altLang="en-US" sz="2800" b="1" dirty="0" smtClean="0">
                <a:solidFill>
                  <a:schemeClr val="tx2">
                    <a:lumMod val="75000"/>
                  </a:schemeClr>
                </a:solidFill>
              </a:rPr>
              <a:t>قسم المناهج وطرق التدريس وتكنولوجيا التعليم</a:t>
            </a:r>
            <a:r>
              <a:rPr lang="ar-SA" altLang="en-US" sz="5400" b="1" dirty="0" smtClean="0">
                <a:solidFill>
                  <a:schemeClr val="accent1"/>
                </a:solidFill>
              </a:rPr>
              <a:t/>
            </a:r>
            <a:br>
              <a:rPr lang="ar-SA" altLang="en-US" sz="5400" b="1" dirty="0" smtClean="0">
                <a:solidFill>
                  <a:schemeClr val="accent1"/>
                </a:solidFill>
              </a:rPr>
            </a:br>
            <a:r>
              <a:rPr lang="ar-SA" altLang="en-US" sz="5400" b="1" dirty="0" smtClean="0">
                <a:solidFill>
                  <a:schemeClr val="accent1"/>
                </a:solidFill>
              </a:rPr>
              <a:t/>
            </a:r>
            <a:br>
              <a:rPr lang="ar-SA" altLang="en-US" sz="5400" b="1" dirty="0" smtClean="0">
                <a:solidFill>
                  <a:schemeClr val="accent1"/>
                </a:solidFill>
              </a:rPr>
            </a:br>
            <a:endParaRPr lang="en-US" b="1" dirty="0"/>
          </a:p>
        </p:txBody>
      </p:sp>
      <p:sp>
        <p:nvSpPr>
          <p:cNvPr id="3" name="Subtitle 2"/>
          <p:cNvSpPr>
            <a:spLocks noGrp="1"/>
          </p:cNvSpPr>
          <p:nvPr>
            <p:ph type="subTitle" idx="1"/>
          </p:nvPr>
        </p:nvSpPr>
        <p:spPr>
          <a:xfrm>
            <a:off x="1187624" y="2204864"/>
            <a:ext cx="6616824" cy="3024336"/>
          </a:xfrm>
        </p:spPr>
        <p:txBody>
          <a:bodyPr>
            <a:normAutofit/>
          </a:bodyPr>
          <a:lstStyle/>
          <a:p>
            <a:r>
              <a:rPr lang="ar-SA" altLang="en-US" b="1" dirty="0" smtClean="0">
                <a:solidFill>
                  <a:schemeClr val="tx1"/>
                </a:solidFill>
              </a:rPr>
              <a:t>المادة : طرق </a:t>
            </a:r>
            <a:r>
              <a:rPr lang="ar-EG" altLang="en-US" b="1" dirty="0" smtClean="0">
                <a:solidFill>
                  <a:schemeClr val="tx1"/>
                </a:solidFill>
              </a:rPr>
              <a:t>تعليم الأوتيزم</a:t>
            </a:r>
            <a:r>
              <a:rPr lang="ar-SA" altLang="en-US" b="1" dirty="0" smtClean="0">
                <a:solidFill>
                  <a:schemeClr val="tx1"/>
                </a:solidFill>
              </a:rPr>
              <a:t/>
            </a:r>
            <a:br>
              <a:rPr lang="ar-SA" altLang="en-US" b="1" dirty="0" smtClean="0">
                <a:solidFill>
                  <a:schemeClr val="tx1"/>
                </a:solidFill>
              </a:rPr>
            </a:br>
            <a:r>
              <a:rPr lang="ar-SA" altLang="en-US" b="1" dirty="0" smtClean="0">
                <a:solidFill>
                  <a:schemeClr val="tx1"/>
                </a:solidFill>
              </a:rPr>
              <a:t>الفرقة </a:t>
            </a:r>
            <a:r>
              <a:rPr lang="ar-EG" altLang="en-US" b="1" dirty="0" smtClean="0">
                <a:solidFill>
                  <a:schemeClr val="tx1"/>
                </a:solidFill>
              </a:rPr>
              <a:t>: دبلوم مهني </a:t>
            </a:r>
            <a:br>
              <a:rPr lang="ar-EG" altLang="en-US" b="1" dirty="0" smtClean="0">
                <a:solidFill>
                  <a:schemeClr val="tx1"/>
                </a:solidFill>
              </a:rPr>
            </a:br>
            <a:r>
              <a:rPr lang="ar-SA" altLang="en-US" b="1" dirty="0" smtClean="0">
                <a:solidFill>
                  <a:schemeClr val="tx1"/>
                </a:solidFill>
              </a:rPr>
              <a:t>الاسبوع الثالث من الاجازة</a:t>
            </a:r>
          </a:p>
          <a:p>
            <a:r>
              <a:rPr lang="ar-EG" altLang="en-US" b="1" dirty="0" smtClean="0">
                <a:solidFill>
                  <a:schemeClr val="tx1"/>
                </a:solidFill>
              </a:rPr>
              <a:t>تربية </a:t>
            </a:r>
            <a:r>
              <a:rPr lang="ar-EG" altLang="en-US" b="1" dirty="0" smtClean="0">
                <a:solidFill>
                  <a:schemeClr val="tx1"/>
                </a:solidFill>
              </a:rPr>
              <a:t>خاصة شعبة أوتيزم</a:t>
            </a:r>
          </a:p>
          <a:p>
            <a:r>
              <a:rPr lang="ar-SA" sz="4400" b="1" dirty="0" smtClean="0">
                <a:solidFill>
                  <a:schemeClr val="accent6">
                    <a:lumMod val="50000"/>
                  </a:schemeClr>
                </a:solidFill>
              </a:rPr>
              <a:t>د / مروة دياب أبوزيد عبد الله</a:t>
            </a:r>
            <a:endParaRPr lang="ar-EG" sz="4400" b="1" dirty="0" smtClean="0">
              <a:solidFill>
                <a:schemeClr val="accent6">
                  <a:lumMod val="50000"/>
                </a:schemeClr>
              </a:solidFill>
            </a:endParaRPr>
          </a:p>
          <a:p>
            <a:endParaRPr lang="en-US" sz="4400" b="1" dirty="0"/>
          </a:p>
        </p:txBody>
      </p:sp>
    </p:spTree>
    <p:extLst>
      <p:ext uri="{BB962C8B-B14F-4D97-AF65-F5344CB8AC3E}">
        <p14:creationId xmlns:p14="http://schemas.microsoft.com/office/powerpoint/2010/main" val="427919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solidFill>
                  <a:schemeClr val="accent1">
                    <a:tint val="88000"/>
                    <a:satMod val="150000"/>
                  </a:schemeClr>
                </a:solidFill>
              </a:rPr>
              <a:t>استكمالاً ل</a:t>
            </a:r>
            <a:r>
              <a:rPr lang="ar-SA" dirty="0" smtClean="0">
                <a:solidFill>
                  <a:schemeClr val="accent1">
                    <a:tint val="88000"/>
                    <a:satMod val="150000"/>
                  </a:schemeClr>
                </a:solidFill>
              </a:rPr>
              <a:t>ما تم دراسته في المحاضر</a:t>
            </a:r>
            <a:r>
              <a:rPr lang="ar-EG" dirty="0" smtClean="0">
                <a:solidFill>
                  <a:schemeClr val="accent1">
                    <a:tint val="88000"/>
                    <a:satMod val="150000"/>
                  </a:schemeClr>
                </a:solidFill>
              </a:rPr>
              <a:t>ات</a:t>
            </a:r>
            <a:r>
              <a:rPr lang="ar-SA" dirty="0" smtClean="0">
                <a:solidFill>
                  <a:schemeClr val="accent1">
                    <a:tint val="88000"/>
                    <a:satMod val="150000"/>
                  </a:schemeClr>
                </a:solidFill>
              </a:rPr>
              <a:t> السابقة </a:t>
            </a:r>
            <a:endParaRPr lang="en-US" dirty="0"/>
          </a:p>
        </p:txBody>
      </p:sp>
      <p:sp>
        <p:nvSpPr>
          <p:cNvPr id="3" name="Subtitle 2"/>
          <p:cNvSpPr>
            <a:spLocks noGrp="1"/>
          </p:cNvSpPr>
          <p:nvPr>
            <p:ph type="subTitle" idx="1"/>
          </p:nvPr>
        </p:nvSpPr>
        <p:spPr/>
        <p:txBody>
          <a:bodyPr/>
          <a:lstStyle/>
          <a:p>
            <a:r>
              <a:rPr lang="ar-EG" altLang="en-US" b="1" dirty="0">
                <a:solidFill>
                  <a:srgbClr val="212121"/>
                </a:solidFill>
              </a:rPr>
              <a:t>ال</a:t>
            </a:r>
            <a:r>
              <a:rPr lang="ar-SA" altLang="en-US" b="1" dirty="0">
                <a:solidFill>
                  <a:srgbClr val="212121"/>
                </a:solidFill>
              </a:rPr>
              <a:t>استراتيجيات </a:t>
            </a:r>
            <a:r>
              <a:rPr lang="ar-EG" altLang="en-US" b="1" dirty="0">
                <a:solidFill>
                  <a:srgbClr val="212121"/>
                </a:solidFill>
              </a:rPr>
              <a:t>السلوكية الملائمة لتدريس وتعليم التلاميذ ذوى الأوتيزم</a:t>
            </a:r>
            <a:endParaRPr lang="ar-SA" sz="1600" dirty="0" smtClean="0"/>
          </a:p>
          <a:p>
            <a:endParaRPr lang="en-US" dirty="0"/>
          </a:p>
        </p:txBody>
      </p:sp>
    </p:spTree>
    <p:extLst>
      <p:ext uri="{BB962C8B-B14F-4D97-AF65-F5344CB8AC3E}">
        <p14:creationId xmlns:p14="http://schemas.microsoft.com/office/powerpoint/2010/main" val="249359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altLang="en-US" sz="3600" b="1" dirty="0" smtClean="0">
                <a:solidFill>
                  <a:schemeClr val="tx2"/>
                </a:solidFill>
              </a:rPr>
              <a:t>رابعاً</a:t>
            </a:r>
            <a:r>
              <a:rPr lang="ar-SA" altLang="en-US" sz="3600" b="1" dirty="0" smtClean="0">
                <a:solidFill>
                  <a:schemeClr val="tx2"/>
                </a:solidFill>
              </a:rPr>
              <a:t>: استراتيجي</a:t>
            </a:r>
            <a:r>
              <a:rPr lang="ar-EG" altLang="en-US" sz="3600" b="1" dirty="0" smtClean="0">
                <a:solidFill>
                  <a:schemeClr val="tx2"/>
                </a:solidFill>
              </a:rPr>
              <a:t>ة</a:t>
            </a:r>
            <a:r>
              <a:rPr lang="ar-SA" altLang="en-US" sz="3600" b="1" dirty="0" smtClean="0">
                <a:solidFill>
                  <a:schemeClr val="tx2"/>
                </a:solidFill>
              </a:rPr>
              <a:t> </a:t>
            </a:r>
            <a:r>
              <a:rPr lang="ar-SA" altLang="en-US" sz="3600" b="1" dirty="0" smtClean="0">
                <a:solidFill>
                  <a:schemeClr val="tx2"/>
                </a:solidFill>
              </a:rPr>
              <a:t>نموذج اللغة الطبيعية</a:t>
            </a:r>
            <a:endParaRPr lang="en-US" sz="3600" b="1" dirty="0"/>
          </a:p>
        </p:txBody>
      </p:sp>
      <p:sp>
        <p:nvSpPr>
          <p:cNvPr id="3" name="Content Placeholder 2"/>
          <p:cNvSpPr>
            <a:spLocks noGrp="1"/>
          </p:cNvSpPr>
          <p:nvPr>
            <p:ph idx="1"/>
          </p:nvPr>
        </p:nvSpPr>
        <p:spPr/>
        <p:txBody>
          <a:bodyPr/>
          <a:lstStyle/>
          <a:p>
            <a:endParaRPr lang="en-US" dirty="0"/>
          </a:p>
        </p:txBody>
      </p:sp>
      <p:sp>
        <p:nvSpPr>
          <p:cNvPr id="4" name="Flowchart: Alternate Process 3"/>
          <p:cNvSpPr/>
          <p:nvPr/>
        </p:nvSpPr>
        <p:spPr>
          <a:xfrm>
            <a:off x="296617" y="1700808"/>
            <a:ext cx="8551862" cy="2136775"/>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dirty="0"/>
              <a:t> </a:t>
            </a:r>
            <a:r>
              <a:rPr lang="ar-SA" sz="2800" dirty="0" smtClean="0">
                <a:solidFill>
                  <a:schemeClr val="tx1"/>
                </a:solidFill>
              </a:rPr>
              <a:t>استراتيجية نموذج اللغة الطبيعية هى استراتيجية تعليمية تقوم على إدخال الدافعية في عملية التدريس، حيث يؤكد أصحاب هذه الاستراتيجية على أن زيادة دافعية المتعلم تجاه عملية التعلم هي العامل الحاسم في مقدرته على تعلم مهارات وسلوكيات جديدة </a:t>
            </a:r>
            <a:r>
              <a:rPr lang="ar-SA" dirty="0" smtClean="0">
                <a:solidFill>
                  <a:schemeClr val="tx1"/>
                </a:solidFill>
              </a:rPr>
              <a:t>.</a:t>
            </a:r>
            <a:endParaRPr lang="en-US" dirty="0"/>
          </a:p>
        </p:txBody>
      </p:sp>
      <p:sp>
        <p:nvSpPr>
          <p:cNvPr id="5" name="Flowchart: Alternate Process 4"/>
          <p:cNvSpPr/>
          <p:nvPr/>
        </p:nvSpPr>
        <p:spPr>
          <a:xfrm>
            <a:off x="395536" y="4074121"/>
            <a:ext cx="8532318" cy="21383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800" dirty="0" smtClean="0">
                <a:solidFill>
                  <a:schemeClr val="tx1"/>
                </a:solidFill>
              </a:rPr>
              <a:t>وبالتالي فاستراتيجية اللغة الطبيعية تتضمن مجموعة من العناصر التي تعمل على زيادة دافعية التلميذ ذوى الأوتيزم تجاه التعلم والبيئة التعليمية، وهذه العناصر تتمثل في</a:t>
            </a:r>
            <a:r>
              <a:rPr lang="ar-SA"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255978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0"/>
          <p:cNvSpPr txBox="1">
            <a:spLocks/>
          </p:cNvSpPr>
          <p:nvPr/>
        </p:nvSpPr>
        <p:spPr>
          <a:xfrm>
            <a:off x="539551" y="4437112"/>
            <a:ext cx="8267911" cy="1418471"/>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forceAA="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265176" indent="-265176" algn="r">
              <a:buFont typeface="Wingdings 2"/>
              <a:buChar char=""/>
              <a:defRPr/>
            </a:pPr>
            <a:r>
              <a:rPr lang="ar-SA" sz="2400" dirty="0" smtClean="0">
                <a:solidFill>
                  <a:schemeClr val="tx1"/>
                </a:solidFill>
              </a:rPr>
              <a:t>* استغلال أى محاولة للتواصل مع التلميذ ذوى الأوتيزم لأن السلوكيات غير السوية كالصراخ وشد الشعر مثلاً قد تكون ذات وظيفة تواصلية.</a:t>
            </a:r>
            <a:endParaRPr lang="en-US" sz="2400" dirty="0">
              <a:solidFill>
                <a:schemeClr val="tx1"/>
              </a:solidFill>
            </a:endParaRPr>
          </a:p>
        </p:txBody>
      </p:sp>
      <p:sp>
        <p:nvSpPr>
          <p:cNvPr id="5" name="Flowchart: Alternate Process 4"/>
          <p:cNvSpPr/>
          <p:nvPr/>
        </p:nvSpPr>
        <p:spPr>
          <a:xfrm>
            <a:off x="539552" y="1692925"/>
            <a:ext cx="8352928" cy="1232019"/>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solidFill>
                  <a:schemeClr val="tx1"/>
                </a:solidFill>
              </a:rPr>
              <a:t>* استخدام المعززات الطبيعية والوظيفية الملائمة والمناسبة لطبيعة المهمة التي يقوم بها التلميذ ذوى الأوتيزم.</a:t>
            </a:r>
            <a:endParaRPr lang="en-US" sz="2400" dirty="0">
              <a:solidFill>
                <a:schemeClr val="tx1"/>
              </a:solidFill>
            </a:endParaRPr>
          </a:p>
        </p:txBody>
      </p:sp>
      <p:sp>
        <p:nvSpPr>
          <p:cNvPr id="6" name="Flowchart: Alternate Process 5"/>
          <p:cNvSpPr/>
          <p:nvPr/>
        </p:nvSpPr>
        <p:spPr>
          <a:xfrm>
            <a:off x="515090" y="260649"/>
            <a:ext cx="8352928" cy="1224135"/>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solidFill>
                  <a:schemeClr val="tx1"/>
                </a:solidFill>
              </a:rPr>
              <a:t>* استخدام الفرصة كاملة للتلميذ ذوى الأتيزم في اختيار المعزز أو المكافأة الذي يريدها.</a:t>
            </a:r>
            <a:endParaRPr lang="en-US" sz="2400" dirty="0">
              <a:solidFill>
                <a:schemeClr val="tx1"/>
              </a:solidFill>
            </a:endParaRPr>
          </a:p>
        </p:txBody>
      </p:sp>
      <p:sp>
        <p:nvSpPr>
          <p:cNvPr id="7" name="Content Placeholder 6"/>
          <p:cNvSpPr>
            <a:spLocks noGrp="1"/>
          </p:cNvSpPr>
          <p:nvPr>
            <p:ph idx="1"/>
          </p:nvPr>
        </p:nvSpPr>
        <p:spPr>
          <a:xfrm>
            <a:off x="601216" y="3068960"/>
            <a:ext cx="8229600" cy="1180728"/>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r">
              <a:defRPr/>
            </a:pPr>
            <a:r>
              <a:rPr lang="ar-SA" sz="2400" dirty="0" smtClean="0">
                <a:solidFill>
                  <a:schemeClr val="tx1"/>
                </a:solidFill>
              </a:rPr>
              <a:t>* تدريب التلميذ ذوى الأوتيزم على المهارات الأساسية اللازمة للحياة اليومية بالإضافة إلى المهارات الأخرى المستهدفة.</a:t>
            </a:r>
            <a:endParaRPr lang="en-US" sz="2400" dirty="0">
              <a:solidFill>
                <a:schemeClr val="tx1"/>
              </a:solidFill>
            </a:endParaRPr>
          </a:p>
        </p:txBody>
      </p:sp>
    </p:spTree>
    <p:extLst>
      <p:ext uri="{BB962C8B-B14F-4D97-AF65-F5344CB8AC3E}">
        <p14:creationId xmlns:p14="http://schemas.microsoft.com/office/powerpoint/2010/main" val="326646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Autofit/>
          </a:bodyPr>
          <a:lstStyle/>
          <a:p>
            <a:r>
              <a:rPr lang="ar-EG" sz="3200" dirty="0">
                <a:solidFill>
                  <a:prstClr val="black"/>
                </a:solidFill>
                <a:effectLst>
                  <a:outerShdw blurRad="38100" dist="38100" dir="2700000" algn="tl">
                    <a:srgbClr val="000000">
                      <a:alpha val="43137"/>
                    </a:srgbClr>
                  </a:outerShdw>
                </a:effectLst>
              </a:rPr>
              <a:t/>
            </a:r>
            <a:br>
              <a:rPr lang="ar-EG" sz="3200" dirty="0">
                <a:solidFill>
                  <a:prstClr val="black"/>
                </a:solidFill>
                <a:effectLst>
                  <a:outerShdw blurRad="38100" dist="38100" dir="2700000" algn="tl">
                    <a:srgbClr val="000000">
                      <a:alpha val="43137"/>
                    </a:srgbClr>
                  </a:outerShdw>
                </a:effectLst>
              </a:rPr>
            </a:br>
            <a:r>
              <a:rPr lang="ar-SA" sz="3200" dirty="0" smtClean="0">
                <a:solidFill>
                  <a:prstClr val="black"/>
                </a:solidFill>
                <a:effectLst>
                  <a:outerShdw blurRad="38100" dist="38100" dir="2700000" algn="tl">
                    <a:srgbClr val="000000">
                      <a:alpha val="43137"/>
                    </a:srgbClr>
                  </a:outerShdw>
                </a:effectLst>
              </a:rPr>
              <a:t>خامساً: استراتيجية التعزيز الإيجابي</a:t>
            </a:r>
            <a:endParaRPr lang="en-US" sz="3200" dirty="0"/>
          </a:p>
        </p:txBody>
      </p:sp>
      <p:sp>
        <p:nvSpPr>
          <p:cNvPr id="3" name="Content Placeholder 2"/>
          <p:cNvSpPr>
            <a:spLocks noGrp="1"/>
          </p:cNvSpPr>
          <p:nvPr>
            <p:ph idx="1"/>
          </p:nvPr>
        </p:nvSpPr>
        <p:spPr/>
        <p:txBody>
          <a:bodyPr/>
          <a:lstStyle/>
          <a:p>
            <a:pPr algn="r"/>
            <a:endParaRPr lang="en-US" dirty="0"/>
          </a:p>
        </p:txBody>
      </p:sp>
      <p:sp>
        <p:nvSpPr>
          <p:cNvPr id="4" name="Flowchart: Alternate Process 3"/>
          <p:cNvSpPr/>
          <p:nvPr/>
        </p:nvSpPr>
        <p:spPr>
          <a:xfrm>
            <a:off x="475597" y="1628800"/>
            <a:ext cx="8220180" cy="432048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800" dirty="0" smtClean="0">
                <a:solidFill>
                  <a:schemeClr val="tx1"/>
                </a:solidFill>
              </a:rPr>
              <a:t>     تعد استراتيجية التعزيز الإيجابي إحدى الاستراتيجيات التعليمية الفاعلة والتي يجب أن تتم تحت شروط تثاب فيها الاستجابة الصحيحة أو المقبولة، لذا فإن المعلم له دور أساسي في تهيئة الظروف التعليمية الجيدة في حجرة الدراسة بالنسبة للتلميذ ذوى الأوتيزم، فشخصية وسلوك كل من المعلم أو الأخصائي السلوكي يجعلان منهما نموذجاً للسلوك يقتدى به  </a:t>
            </a:r>
            <a:r>
              <a:rPr lang="ar-EG"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297178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lstStyle/>
          <a:p>
            <a:pPr algn="r"/>
            <a:r>
              <a:rPr lang="ar-EG" dirty="0" smtClean="0"/>
              <a:t>*</a:t>
            </a:r>
            <a:endParaRPr lang="en-US" dirty="0"/>
          </a:p>
        </p:txBody>
      </p:sp>
      <p:sp>
        <p:nvSpPr>
          <p:cNvPr id="4" name="Title 4"/>
          <p:cNvSpPr>
            <a:spLocks noGrp="1"/>
          </p:cNvSpPr>
          <p:nvPr>
            <p:ph type="title"/>
          </p:nvPr>
        </p:nvSpPr>
        <p:spPr>
          <a:xfrm>
            <a:off x="547936" y="885329"/>
            <a:ext cx="7768480" cy="1463551"/>
          </a:xfrm>
          <a:prstGeom prst="flowChartAlternateProcess">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r" eaLnBrk="1" fontAlgn="auto" hangingPunct="1">
              <a:spcAft>
                <a:spcPts val="0"/>
              </a:spcAft>
              <a:defRPr/>
            </a:pPr>
            <a:r>
              <a:rPr lang="ar-SA" sz="2800" b="0" dirty="0" smtClean="0">
                <a:solidFill>
                  <a:schemeClr val="tx1"/>
                </a:solidFill>
                <a:effectLst/>
              </a:rPr>
              <a:t>كما أن سيطرة المعلم على عمليات الثواب والعقاب داخل الفصل المهيأ للتلميذ ذوى الأوتيزم تهيئ إطاراً مناسباً تتحقق من خلاله أهداف العملية التعليمية.</a:t>
            </a:r>
            <a:endParaRPr lang="en-US" sz="2800" b="0" dirty="0">
              <a:solidFill>
                <a:schemeClr val="tx1"/>
              </a:solidFill>
              <a:effectLst/>
            </a:endParaRPr>
          </a:p>
        </p:txBody>
      </p:sp>
      <p:sp>
        <p:nvSpPr>
          <p:cNvPr id="5" name="Content Placeholder 5"/>
          <p:cNvSpPr txBox="1">
            <a:spLocks/>
          </p:cNvSpPr>
          <p:nvPr/>
        </p:nvSpPr>
        <p:spPr>
          <a:xfrm>
            <a:off x="611560" y="2564905"/>
            <a:ext cx="7632848" cy="1440160"/>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forceAA="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265176" indent="-265176" algn="r">
              <a:buFont typeface="Wingdings 2"/>
              <a:buChar char=""/>
              <a:defRPr/>
            </a:pPr>
            <a:r>
              <a:rPr lang="ar-SA" sz="2400" dirty="0" smtClean="0">
                <a:solidFill>
                  <a:schemeClr val="tx1"/>
                </a:solidFill>
              </a:rPr>
              <a:t>هذا ويقصد بالتعزيز الإيجابي الثواب ويكون أكثر فاعلية من التعزيز السلبي ( العقاب) كما أن للثواب آثاراً مرغوبة في عملية التعلم بشكل عام، وهذه الآثار قد تكون وجدانية أو معرفية</a:t>
            </a:r>
            <a:r>
              <a:rPr lang="ar-EG" dirty="0" smtClean="0">
                <a:solidFill>
                  <a:schemeClr val="tx1"/>
                </a:solidFill>
              </a:rPr>
              <a:t>.</a:t>
            </a:r>
            <a:endParaRPr lang="en-US" dirty="0">
              <a:solidFill>
                <a:schemeClr val="tx1"/>
              </a:solidFill>
            </a:endParaRPr>
          </a:p>
        </p:txBody>
      </p:sp>
      <p:sp>
        <p:nvSpPr>
          <p:cNvPr id="6" name="Content Placeholder 5"/>
          <p:cNvSpPr txBox="1">
            <a:spLocks/>
          </p:cNvSpPr>
          <p:nvPr/>
        </p:nvSpPr>
        <p:spPr bwMode="auto">
          <a:xfrm>
            <a:off x="611560" y="4398467"/>
            <a:ext cx="7632848" cy="1334789"/>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algn="l" defTabSz="457200" rtl="0" eaLnBrk="0" fontAlgn="base" hangingPunct="0">
              <a:spcBef>
                <a:spcPct val="20000"/>
              </a:spcBef>
              <a:spcAft>
                <a:spcPts val="600"/>
              </a:spcAft>
              <a:buClr>
                <a:srgbClr val="688727"/>
              </a:buClr>
              <a:buSzPct val="145000"/>
              <a:buFont typeface="Arial" charset="0"/>
              <a:buChar char="•"/>
              <a:defRPr sz="2400" kern="1200">
                <a:solidFill>
                  <a:schemeClr val="lt1"/>
                </a:solidFill>
                <a:latin typeface="+mn-lt"/>
                <a:ea typeface="+mn-ea"/>
                <a:cs typeface="+mn-cs"/>
              </a:defRPr>
            </a:lvl1pPr>
            <a:lvl2pPr marL="742950" indent="-285750" algn="l" defTabSz="457200" rtl="0" eaLnBrk="0" fontAlgn="base" hangingPunct="0">
              <a:spcBef>
                <a:spcPct val="20000"/>
              </a:spcBef>
              <a:spcAft>
                <a:spcPts val="600"/>
              </a:spcAft>
              <a:buClr>
                <a:srgbClr val="688727"/>
              </a:buClr>
              <a:buSzPct val="145000"/>
              <a:buFont typeface="Arial" charset="0"/>
              <a:buChar char="•"/>
              <a:defRPr sz="2000" kern="1200">
                <a:solidFill>
                  <a:schemeClr val="lt1"/>
                </a:solidFill>
                <a:latin typeface="+mn-lt"/>
                <a:ea typeface="+mn-ea"/>
                <a:cs typeface="+mn-cs"/>
              </a:defRPr>
            </a:lvl2pPr>
            <a:lvl3pPr marL="1200150" indent="-285750" algn="l" defTabSz="457200" rtl="0" eaLnBrk="0" fontAlgn="base" hangingPunct="0">
              <a:spcBef>
                <a:spcPct val="20000"/>
              </a:spcBef>
              <a:spcAft>
                <a:spcPts val="600"/>
              </a:spcAft>
              <a:buClr>
                <a:srgbClr val="688727"/>
              </a:buClr>
              <a:buSzPct val="145000"/>
              <a:buFont typeface="Arial" charset="0"/>
              <a:buChar char="•"/>
              <a:defRPr kern="1200">
                <a:solidFill>
                  <a:schemeClr val="lt1"/>
                </a:solidFill>
                <a:latin typeface="+mn-lt"/>
                <a:ea typeface="+mn-ea"/>
                <a:cs typeface="+mn-cs"/>
              </a:defRPr>
            </a:lvl3pPr>
            <a:lvl4pPr marL="1543050" indent="-171450" algn="l" defTabSz="457200" rtl="0" eaLnBrk="0" fontAlgn="base" hangingPunct="0">
              <a:spcBef>
                <a:spcPct val="20000"/>
              </a:spcBef>
              <a:spcAft>
                <a:spcPts val="600"/>
              </a:spcAft>
              <a:buClr>
                <a:srgbClr val="688727"/>
              </a:buClr>
              <a:buSzPct val="145000"/>
              <a:buFont typeface="Arial" charset="0"/>
              <a:buChar char="•"/>
              <a:defRPr sz="1600" kern="1200">
                <a:solidFill>
                  <a:schemeClr val="lt1"/>
                </a:solidFill>
                <a:latin typeface="+mn-lt"/>
                <a:ea typeface="+mn-ea"/>
                <a:cs typeface="+mn-cs"/>
              </a:defRPr>
            </a:lvl4pPr>
            <a:lvl5pPr marL="2000250" indent="-171450" algn="l" defTabSz="457200" rtl="0" eaLnBrk="0" fontAlgn="base" hangingPunct="0">
              <a:spcBef>
                <a:spcPct val="20000"/>
              </a:spcBef>
              <a:spcAft>
                <a:spcPts val="600"/>
              </a:spcAft>
              <a:buClr>
                <a:srgbClr val="688727"/>
              </a:buClr>
              <a:buSzPct val="145000"/>
              <a:buFont typeface="Arial" charset="0"/>
              <a:buChar char="•"/>
              <a:defRPr sz="1400" kern="1200">
                <a:solidFill>
                  <a:schemeClr val="lt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9pPr>
          </a:lstStyle>
          <a:p>
            <a:pPr algn="r">
              <a:defRPr/>
            </a:pPr>
            <a:r>
              <a:rPr lang="ar-SA" sz="2800" dirty="0" smtClean="0">
                <a:solidFill>
                  <a:schemeClr val="tx1"/>
                </a:solidFill>
              </a:rPr>
              <a:t>لذا لابد من التنوع في أساليب الثواب حتى يتحقق الهدف من استخدام هذه الاستراتيجية</a:t>
            </a:r>
            <a:r>
              <a:rPr lang="ar-EG"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412755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ar-SA" sz="3600" dirty="0" smtClean="0"/>
              <a:t>ينقسم التعزيز في المواقف التدريسية إلى نوعين:</a:t>
            </a:r>
            <a:endParaRPr lang="en-US" sz="3600" dirty="0"/>
          </a:p>
        </p:txBody>
      </p:sp>
      <p:sp>
        <p:nvSpPr>
          <p:cNvPr id="3" name="Content Placeholder 2"/>
          <p:cNvSpPr>
            <a:spLocks noGrp="1"/>
          </p:cNvSpPr>
          <p:nvPr>
            <p:ph idx="1"/>
          </p:nvPr>
        </p:nvSpPr>
        <p:spPr>
          <a:xfrm>
            <a:off x="457200" y="1340768"/>
            <a:ext cx="8229600" cy="4785395"/>
          </a:xfrm>
        </p:spPr>
        <p:txBody>
          <a:bodyPr>
            <a:normAutofit/>
          </a:bodyPr>
          <a:lstStyle/>
          <a:p>
            <a:pPr algn="ctr"/>
            <a:r>
              <a:rPr lang="ar-SA" sz="6600" dirty="0" smtClean="0"/>
              <a:t>*</a:t>
            </a:r>
            <a:endParaRPr lang="en-US" sz="6600" dirty="0"/>
          </a:p>
        </p:txBody>
      </p:sp>
      <p:sp>
        <p:nvSpPr>
          <p:cNvPr id="5" name="Oval 4"/>
          <p:cNvSpPr/>
          <p:nvPr/>
        </p:nvSpPr>
        <p:spPr>
          <a:xfrm>
            <a:off x="4644008" y="1700808"/>
            <a:ext cx="3960440"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tx1"/>
                </a:solidFill>
              </a:rPr>
              <a:t>التعزيز الفورى</a:t>
            </a:r>
          </a:p>
          <a:p>
            <a:pPr algn="ctr"/>
            <a:r>
              <a:rPr lang="ar-SA" sz="2000" b="1" dirty="0" smtClean="0">
                <a:solidFill>
                  <a:schemeClr val="tx1"/>
                </a:solidFill>
              </a:rPr>
              <a:t>وهو التعزيز الذى يتبع الاستجابة بدون أى فصل بعد حدوث الاستجابة، وينقسم إلى نوعين :</a:t>
            </a:r>
          </a:p>
          <a:p>
            <a:pPr algn="ctr"/>
            <a:r>
              <a:rPr lang="ar-SA" sz="2000" b="1" dirty="0" smtClean="0">
                <a:solidFill>
                  <a:schemeClr val="tx1"/>
                </a:solidFill>
              </a:rPr>
              <a:t>التعزيز اللفظي مثل أحسنت ومدهش ورائع، والتعزيز غير اللفظي ويتمثل في الحركات والايماءات والاشارات</a:t>
            </a:r>
            <a:r>
              <a:rPr lang="ar-SA" sz="2000" dirty="0" smtClean="0">
                <a:solidFill>
                  <a:schemeClr val="tx1"/>
                </a:solidFill>
              </a:rPr>
              <a:t>.</a:t>
            </a:r>
            <a:endParaRPr lang="en-US" sz="2000" dirty="0">
              <a:solidFill>
                <a:schemeClr val="tx1"/>
              </a:solidFill>
            </a:endParaRPr>
          </a:p>
        </p:txBody>
      </p:sp>
      <p:sp>
        <p:nvSpPr>
          <p:cNvPr id="6" name="Oval 5"/>
          <p:cNvSpPr/>
          <p:nvPr/>
        </p:nvSpPr>
        <p:spPr>
          <a:xfrm>
            <a:off x="755576" y="1700808"/>
            <a:ext cx="3744416"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tx1"/>
                </a:solidFill>
              </a:rPr>
              <a:t>التعزيز المؤجل</a:t>
            </a:r>
          </a:p>
          <a:p>
            <a:pPr algn="ctr"/>
            <a:r>
              <a:rPr lang="ar-SA" sz="2000" b="1" dirty="0" smtClean="0">
                <a:solidFill>
                  <a:schemeClr val="tx1"/>
                </a:solidFill>
              </a:rPr>
              <a:t>هو ذلك التعزيز الذي يتضمن بداخله النوعين السابقين للتعزيز ( اللفظى وغير اللفظي) ويتم استخدامه عن طريق اسهامات التلاميذ وتوجيه أنظار باقي التلاميذ لها كنوع من أنواع التعزيز المؤجل أو كتابة الإجابة الصحيحة التي يجيبها التلميذ على السبورة.</a:t>
            </a:r>
            <a:endParaRPr lang="en-US" sz="2000" b="1" dirty="0">
              <a:solidFill>
                <a:schemeClr val="tx1"/>
              </a:solidFill>
            </a:endParaRPr>
          </a:p>
        </p:txBody>
      </p:sp>
    </p:spTree>
    <p:extLst>
      <p:ext uri="{BB962C8B-B14F-4D97-AF65-F5344CB8AC3E}">
        <p14:creationId xmlns:p14="http://schemas.microsoft.com/office/powerpoint/2010/main" val="3355971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381</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جامعة بنها كلية التربية  قسم المناهج وطرق التدريس وتكنولوجيا التعليم  </vt:lpstr>
      <vt:lpstr>استكمالاً لما تم دراسته في المحاضرات السابقة </vt:lpstr>
      <vt:lpstr>رابعاً: استراتيجية نموذج اللغة الطبيعية</vt:lpstr>
      <vt:lpstr>PowerPoint Presentation</vt:lpstr>
      <vt:lpstr> خامساً: استراتيجية التعزيز الإيجابي</vt:lpstr>
      <vt:lpstr>كما أن سيطرة المعلم على عمليات الثواب والعقاب داخل الفصل المهيأ للتلميذ ذوى الأوتيزم تهيئ إطاراً مناسباً تتحقق من خلاله أهداف العملية التعليمية.</vt:lpstr>
      <vt:lpstr>ينقسم التعزيز في المواقف التدريسية إلى نوعين: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8</cp:revision>
  <dcterms:created xsi:type="dcterms:W3CDTF">2020-03-18T08:05:20Z</dcterms:created>
  <dcterms:modified xsi:type="dcterms:W3CDTF">2020-03-27T16:45:08Z</dcterms:modified>
</cp:coreProperties>
</file>